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9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C3BFF7D-49FB-42AA-AE76-ECF5C28FF195}" type="datetimeFigureOut">
              <a:rPr lang="en-US" smtClean="0"/>
              <a:t>11/6/2013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8126A6-06D2-4563-ABCB-0B0E7F697E5C}" type="slidenum">
              <a:rPr lang="en-US" smtClean="0"/>
              <a:t>‹#›</a:t>
            </a:fld>
            <a:endParaRPr lang="en-US" dirty="0"/>
          </a:p>
        </p:txBody>
      </p:sp>
    </p:spTree>
    <p:extLst>
      <p:ext uri="{BB962C8B-B14F-4D97-AF65-F5344CB8AC3E}">
        <p14:creationId xmlns:p14="http://schemas.microsoft.com/office/powerpoint/2010/main" val="3617213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3BFF7D-49FB-42AA-AE76-ECF5C28FF195}" type="datetimeFigureOut">
              <a:rPr lang="en-US" smtClean="0"/>
              <a:t>11/6/2013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8126A6-06D2-4563-ABCB-0B0E7F697E5C}" type="slidenum">
              <a:rPr lang="en-US" smtClean="0"/>
              <a:t>‹#›</a:t>
            </a:fld>
            <a:endParaRPr lang="en-US" dirty="0"/>
          </a:p>
        </p:txBody>
      </p:sp>
    </p:spTree>
    <p:extLst>
      <p:ext uri="{BB962C8B-B14F-4D97-AF65-F5344CB8AC3E}">
        <p14:creationId xmlns:p14="http://schemas.microsoft.com/office/powerpoint/2010/main" val="2706600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3BFF7D-49FB-42AA-AE76-ECF5C28FF195}" type="datetimeFigureOut">
              <a:rPr lang="en-US" smtClean="0"/>
              <a:t>11/6/2013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8126A6-06D2-4563-ABCB-0B0E7F697E5C}" type="slidenum">
              <a:rPr lang="en-US" smtClean="0"/>
              <a:t>‹#›</a:t>
            </a:fld>
            <a:endParaRPr lang="en-US" dirty="0"/>
          </a:p>
        </p:txBody>
      </p:sp>
    </p:spTree>
    <p:extLst>
      <p:ext uri="{BB962C8B-B14F-4D97-AF65-F5344CB8AC3E}">
        <p14:creationId xmlns:p14="http://schemas.microsoft.com/office/powerpoint/2010/main" val="1489632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3BFF7D-49FB-42AA-AE76-ECF5C28FF195}" type="datetimeFigureOut">
              <a:rPr lang="en-US" smtClean="0"/>
              <a:t>11/6/2013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8126A6-06D2-4563-ABCB-0B0E7F697E5C}" type="slidenum">
              <a:rPr lang="en-US" smtClean="0"/>
              <a:t>‹#›</a:t>
            </a:fld>
            <a:endParaRPr lang="en-US" dirty="0"/>
          </a:p>
        </p:txBody>
      </p:sp>
    </p:spTree>
    <p:extLst>
      <p:ext uri="{BB962C8B-B14F-4D97-AF65-F5344CB8AC3E}">
        <p14:creationId xmlns:p14="http://schemas.microsoft.com/office/powerpoint/2010/main" val="1381857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3BFF7D-49FB-42AA-AE76-ECF5C28FF195}" type="datetimeFigureOut">
              <a:rPr lang="en-US" smtClean="0"/>
              <a:t>11/6/2013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8126A6-06D2-4563-ABCB-0B0E7F697E5C}" type="slidenum">
              <a:rPr lang="en-US" smtClean="0"/>
              <a:t>‹#›</a:t>
            </a:fld>
            <a:endParaRPr lang="en-US" dirty="0"/>
          </a:p>
        </p:txBody>
      </p:sp>
    </p:spTree>
    <p:extLst>
      <p:ext uri="{BB962C8B-B14F-4D97-AF65-F5344CB8AC3E}">
        <p14:creationId xmlns:p14="http://schemas.microsoft.com/office/powerpoint/2010/main" val="424342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C3BFF7D-49FB-42AA-AE76-ECF5C28FF195}" type="datetimeFigureOut">
              <a:rPr lang="en-US" smtClean="0"/>
              <a:t>11/6/2013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08126A6-06D2-4563-ABCB-0B0E7F697E5C}" type="slidenum">
              <a:rPr lang="en-US" smtClean="0"/>
              <a:t>‹#›</a:t>
            </a:fld>
            <a:endParaRPr lang="en-US" dirty="0"/>
          </a:p>
        </p:txBody>
      </p:sp>
    </p:spTree>
    <p:extLst>
      <p:ext uri="{BB962C8B-B14F-4D97-AF65-F5344CB8AC3E}">
        <p14:creationId xmlns:p14="http://schemas.microsoft.com/office/powerpoint/2010/main" val="3904525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C3BFF7D-49FB-42AA-AE76-ECF5C28FF195}" type="datetimeFigureOut">
              <a:rPr lang="en-US" smtClean="0"/>
              <a:t>11/6/2013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08126A6-06D2-4563-ABCB-0B0E7F697E5C}" type="slidenum">
              <a:rPr lang="en-US" smtClean="0"/>
              <a:t>‹#›</a:t>
            </a:fld>
            <a:endParaRPr lang="en-US" dirty="0"/>
          </a:p>
        </p:txBody>
      </p:sp>
    </p:spTree>
    <p:extLst>
      <p:ext uri="{BB962C8B-B14F-4D97-AF65-F5344CB8AC3E}">
        <p14:creationId xmlns:p14="http://schemas.microsoft.com/office/powerpoint/2010/main" val="2246911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C3BFF7D-49FB-42AA-AE76-ECF5C28FF195}" type="datetimeFigureOut">
              <a:rPr lang="en-US" smtClean="0"/>
              <a:t>11/6/2013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08126A6-06D2-4563-ABCB-0B0E7F697E5C}" type="slidenum">
              <a:rPr lang="en-US" smtClean="0"/>
              <a:t>‹#›</a:t>
            </a:fld>
            <a:endParaRPr lang="en-US" dirty="0"/>
          </a:p>
        </p:txBody>
      </p:sp>
    </p:spTree>
    <p:extLst>
      <p:ext uri="{BB962C8B-B14F-4D97-AF65-F5344CB8AC3E}">
        <p14:creationId xmlns:p14="http://schemas.microsoft.com/office/powerpoint/2010/main" val="34494417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3BFF7D-49FB-42AA-AE76-ECF5C28FF195}" type="datetimeFigureOut">
              <a:rPr lang="en-US" smtClean="0"/>
              <a:t>11/6/2013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08126A6-06D2-4563-ABCB-0B0E7F697E5C}" type="slidenum">
              <a:rPr lang="en-US" smtClean="0"/>
              <a:t>‹#›</a:t>
            </a:fld>
            <a:endParaRPr lang="en-US" dirty="0"/>
          </a:p>
        </p:txBody>
      </p:sp>
    </p:spTree>
    <p:extLst>
      <p:ext uri="{BB962C8B-B14F-4D97-AF65-F5344CB8AC3E}">
        <p14:creationId xmlns:p14="http://schemas.microsoft.com/office/powerpoint/2010/main" val="1905165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3BFF7D-49FB-42AA-AE76-ECF5C28FF195}" type="datetimeFigureOut">
              <a:rPr lang="en-US" smtClean="0"/>
              <a:t>11/6/2013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08126A6-06D2-4563-ABCB-0B0E7F697E5C}" type="slidenum">
              <a:rPr lang="en-US" smtClean="0"/>
              <a:t>‹#›</a:t>
            </a:fld>
            <a:endParaRPr lang="en-US" dirty="0"/>
          </a:p>
        </p:txBody>
      </p:sp>
    </p:spTree>
    <p:extLst>
      <p:ext uri="{BB962C8B-B14F-4D97-AF65-F5344CB8AC3E}">
        <p14:creationId xmlns:p14="http://schemas.microsoft.com/office/powerpoint/2010/main" val="6989279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3BFF7D-49FB-42AA-AE76-ECF5C28FF195}" type="datetimeFigureOut">
              <a:rPr lang="en-US" smtClean="0"/>
              <a:t>11/6/2013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08126A6-06D2-4563-ABCB-0B0E7F697E5C}" type="slidenum">
              <a:rPr lang="en-US" smtClean="0"/>
              <a:t>‹#›</a:t>
            </a:fld>
            <a:endParaRPr lang="en-US" dirty="0"/>
          </a:p>
        </p:txBody>
      </p:sp>
    </p:spTree>
    <p:extLst>
      <p:ext uri="{BB962C8B-B14F-4D97-AF65-F5344CB8AC3E}">
        <p14:creationId xmlns:p14="http://schemas.microsoft.com/office/powerpoint/2010/main" val="110624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3BFF7D-49FB-42AA-AE76-ECF5C28FF195}" type="datetimeFigureOut">
              <a:rPr lang="en-US" smtClean="0"/>
              <a:t>11/6/2013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8126A6-06D2-4563-ABCB-0B0E7F697E5C}" type="slidenum">
              <a:rPr lang="en-US" smtClean="0"/>
              <a:t>‹#›</a:t>
            </a:fld>
            <a:endParaRPr lang="en-US" dirty="0"/>
          </a:p>
        </p:txBody>
      </p:sp>
    </p:spTree>
    <p:extLst>
      <p:ext uri="{BB962C8B-B14F-4D97-AF65-F5344CB8AC3E}">
        <p14:creationId xmlns:p14="http://schemas.microsoft.com/office/powerpoint/2010/main" val="37085866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newell@owosso.k12.mi.us" TargetMode="Externa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
            </a:r>
            <a:br>
              <a:rPr lang="en-US" dirty="0" smtClean="0"/>
            </a:br>
            <a:r>
              <a:rPr lang="en-US" dirty="0" smtClean="0"/>
              <a:t>Mrs. Newell</a:t>
            </a:r>
            <a:br>
              <a:rPr lang="en-US" dirty="0" smtClean="0"/>
            </a:br>
            <a:r>
              <a:rPr lang="en-US" dirty="0" smtClean="0"/>
              <a:t>Room 413</a:t>
            </a:r>
            <a:br>
              <a:rPr lang="en-US" dirty="0" smtClean="0"/>
            </a:br>
            <a:r>
              <a:rPr lang="en-US" dirty="0" smtClean="0">
                <a:hlinkClick r:id="rId2"/>
              </a:rPr>
              <a:t>newell@owosso.k12.mi.us</a:t>
            </a:r>
            <a:r>
              <a:rPr lang="en-US" dirty="0" smtClean="0"/>
              <a:t/>
            </a:r>
            <a:br>
              <a:rPr lang="en-US" dirty="0" smtClean="0"/>
            </a:br>
            <a:r>
              <a:rPr lang="en-US" dirty="0" smtClean="0"/>
              <a:t>Phone  (989) 729-5575</a:t>
            </a:r>
            <a:endParaRPr lang="en-US" dirty="0"/>
          </a:p>
        </p:txBody>
      </p:sp>
      <p:sp>
        <p:nvSpPr>
          <p:cNvPr id="7" name="Content Placeholder 6"/>
          <p:cNvSpPr>
            <a:spLocks noGrp="1"/>
          </p:cNvSpPr>
          <p:nvPr>
            <p:ph idx="1"/>
          </p:nvPr>
        </p:nvSpPr>
        <p:spPr/>
        <p:txBody>
          <a:bodyPr>
            <a:normAutofit fontScale="92500"/>
          </a:bodyPr>
          <a:lstStyle/>
          <a:p>
            <a:r>
              <a:rPr lang="en-US" sz="1200" dirty="0" smtClean="0"/>
              <a:t>There will be a letter grade assigned to this class . Below is the grading system according to the Owosso Public Schools  with points ranging from 100 to 0, translated into letter grades A-F.</a:t>
            </a:r>
          </a:p>
          <a:p>
            <a:r>
              <a:rPr lang="en-US" sz="1200" dirty="0"/>
              <a:t> </a:t>
            </a:r>
            <a:r>
              <a:rPr lang="en-US" sz="1200" dirty="0" smtClean="0"/>
              <a:t>                                         100-94 = A           76-74 = C</a:t>
            </a:r>
          </a:p>
          <a:p>
            <a:pPr marL="0" indent="0" algn="ctr">
              <a:buNone/>
            </a:pPr>
            <a:r>
              <a:rPr lang="en-US" sz="1200" dirty="0" smtClean="0"/>
              <a:t>93-90 = A-            73-70 = C-</a:t>
            </a:r>
          </a:p>
          <a:p>
            <a:pPr marL="0" indent="0" algn="ctr">
              <a:buNone/>
            </a:pPr>
            <a:r>
              <a:rPr lang="en-US" sz="1200" dirty="0" smtClean="0"/>
              <a:t>89-87 = B+           69-67 </a:t>
            </a:r>
            <a:r>
              <a:rPr lang="en-US" sz="1200" smtClean="0"/>
              <a:t>= D+</a:t>
            </a:r>
          </a:p>
          <a:p>
            <a:pPr marL="0" indent="0" algn="ctr">
              <a:buNone/>
            </a:pPr>
            <a:r>
              <a:rPr lang="en-US" sz="1200" smtClean="0"/>
              <a:t>86-84 </a:t>
            </a:r>
            <a:r>
              <a:rPr lang="en-US" sz="1200" dirty="0" smtClean="0"/>
              <a:t>= B             66-64 = D</a:t>
            </a:r>
          </a:p>
          <a:p>
            <a:pPr marL="0" indent="0" algn="ctr">
              <a:buNone/>
            </a:pPr>
            <a:r>
              <a:rPr lang="en-US" sz="1200" dirty="0" smtClean="0"/>
              <a:t>83-80 = B-            63-60 = D-</a:t>
            </a:r>
          </a:p>
          <a:p>
            <a:pPr marL="0" indent="0" algn="ctr">
              <a:buNone/>
            </a:pPr>
            <a:r>
              <a:rPr lang="en-US" sz="1200" dirty="0" smtClean="0"/>
              <a:t>          79-77 = C+           59 and lower = F</a:t>
            </a:r>
          </a:p>
          <a:p>
            <a:pPr marL="0" indent="0">
              <a:buNone/>
            </a:pPr>
            <a:r>
              <a:rPr lang="en-US" sz="1200" dirty="0"/>
              <a:t> </a:t>
            </a:r>
            <a:endParaRPr lang="en-US" sz="1300" dirty="0" smtClean="0"/>
          </a:p>
          <a:p>
            <a:pPr hangingPunct="0"/>
            <a:r>
              <a:rPr lang="en-US" sz="1300" b="1" dirty="0"/>
              <a:t>IB Overview</a:t>
            </a:r>
            <a:endParaRPr lang="en-US" sz="1300" dirty="0"/>
          </a:p>
          <a:p>
            <a:pPr hangingPunct="0"/>
            <a:r>
              <a:rPr lang="en-US" sz="1300" dirty="0"/>
              <a:t>International Baccalaureate (IB) offers high quality programs of international education to a worldwide community of schools. There are more than 700,000 IB students in more than 130 countries throughout the world. In essence, IB is a different way of approaching education. It is employed to organize cross-curricular units to give students a broader perspective of course content. Its main goal is to increase student awareness of global issues and better prepare them for the challenges of the 21</a:t>
            </a:r>
            <a:r>
              <a:rPr lang="en-US" sz="1300" baseline="30000" dirty="0"/>
              <a:t>st</a:t>
            </a:r>
            <a:r>
              <a:rPr lang="en-US" sz="1300" dirty="0"/>
              <a:t> century. This course will still follow the Michigan Merit Curriculum based on the State of MI High School Content Expectations, but will be organized into IB units. </a:t>
            </a:r>
          </a:p>
          <a:p>
            <a:pPr marL="0" indent="0" hangingPunct="0">
              <a:buNone/>
            </a:pPr>
            <a:r>
              <a:rPr lang="en-US" sz="1300" dirty="0"/>
              <a:t> </a:t>
            </a:r>
          </a:p>
          <a:p>
            <a:pPr hangingPunct="0"/>
            <a:r>
              <a:rPr lang="en-US" sz="1300" dirty="0"/>
              <a:t>The aim of all IB programs is to develop students who strive to be inquirers, knowledgeable, thinkers, communicators, principled, open-minded, caring, risk-takers, balanced and reflective. The traits of IB Learner Profile are embedded into every learning opportunity so students will develop their awareness of, and sensitivity to, the experiences of others beyond the local or national community</a:t>
            </a:r>
            <a:r>
              <a:rPr lang="en-US" sz="1300" dirty="0" smtClean="0"/>
              <a:t>.  I have attached an additional information sheet explain the IB propensities.</a:t>
            </a:r>
            <a:endParaRPr lang="en-US" sz="1300" dirty="0"/>
          </a:p>
          <a:p>
            <a:pPr marL="0" indent="0" hangingPunct="0">
              <a:buNone/>
            </a:pPr>
            <a:r>
              <a:rPr lang="en-US" sz="1300" b="1" dirty="0"/>
              <a:t> </a:t>
            </a:r>
            <a:endParaRPr lang="en-US" sz="1300" dirty="0"/>
          </a:p>
          <a:p>
            <a:pPr marL="0" indent="0">
              <a:buNone/>
            </a:pPr>
            <a:endParaRPr lang="en-US" sz="1200" dirty="0"/>
          </a:p>
        </p:txBody>
      </p:sp>
      <p:sp>
        <p:nvSpPr>
          <p:cNvPr id="8" name="Text Placeholder 7"/>
          <p:cNvSpPr>
            <a:spLocks noGrp="1"/>
          </p:cNvSpPr>
          <p:nvPr>
            <p:ph type="body" sz="half" idx="2"/>
          </p:nvPr>
        </p:nvSpPr>
        <p:spPr>
          <a:xfrm>
            <a:off x="457200" y="1752600"/>
            <a:ext cx="3008313" cy="4373563"/>
          </a:xfrm>
        </p:spPr>
        <p:txBody>
          <a:bodyPr>
            <a:normAutofit fontScale="92500"/>
          </a:bodyPr>
          <a:lstStyle/>
          <a:p>
            <a:r>
              <a:rPr lang="en-US" dirty="0" smtClean="0"/>
              <a:t>Welcome to Skills for Success I and Skills for Success II.  The goal of this class is to give students the support necessary to achieve academic success.  Strategies will be in place to help students with both time management and organization. Since learning is seen in the larger picture through the</a:t>
            </a:r>
            <a:r>
              <a:rPr lang="en-US" b="1" dirty="0" smtClean="0"/>
              <a:t> learner profile, building those characteristics that make natural inquirers, principled community members, creative communicators and principled citizens</a:t>
            </a:r>
            <a:r>
              <a:rPr lang="en-US" dirty="0" smtClean="0"/>
              <a:t> will all be focused on in this class.  It </a:t>
            </a:r>
            <a:r>
              <a:rPr lang="en-US" dirty="0"/>
              <a:t>is the expectations of this class that every student comes to class prepared and ready to work hard.  With that being said I can promise that I will do the same.  I love to teach, I love to learn and I am 100% committed to my students!  This is going to be a great year</a:t>
            </a:r>
            <a:r>
              <a:rPr lang="en-US" dirty="0">
                <a:sym typeface="Wingdings" pitchFamily="2" charset="2"/>
              </a:rPr>
              <a:t> </a:t>
            </a:r>
            <a:r>
              <a:rPr lang="en-US" dirty="0"/>
              <a:t>   </a:t>
            </a:r>
          </a:p>
          <a:p>
            <a:r>
              <a:rPr lang="en-US" dirty="0" smtClean="0"/>
              <a:t>  </a:t>
            </a:r>
            <a:endParaRPr lang="en-US" dirty="0"/>
          </a:p>
        </p:txBody>
      </p:sp>
    </p:spTree>
    <p:extLst>
      <p:ext uri="{BB962C8B-B14F-4D97-AF65-F5344CB8AC3E}">
        <p14:creationId xmlns:p14="http://schemas.microsoft.com/office/powerpoint/2010/main" val="37368193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Mrs. Newell Syllabus Continued…</a:t>
            </a:r>
            <a:endParaRPr lang="en-US" dirty="0"/>
          </a:p>
        </p:txBody>
      </p:sp>
      <p:sp>
        <p:nvSpPr>
          <p:cNvPr id="10" name="Content Placeholder 9"/>
          <p:cNvSpPr>
            <a:spLocks noGrp="1"/>
          </p:cNvSpPr>
          <p:nvPr>
            <p:ph idx="1"/>
          </p:nvPr>
        </p:nvSpPr>
        <p:spPr/>
        <p:txBody>
          <a:bodyPr>
            <a:normAutofit lnSpcReduction="10000"/>
          </a:bodyPr>
          <a:lstStyle/>
          <a:p>
            <a:pPr marL="0" indent="0">
              <a:buNone/>
            </a:pPr>
            <a:r>
              <a:rPr lang="en-US" sz="2400" dirty="0" smtClean="0"/>
              <a:t>Although will strive to be </a:t>
            </a:r>
            <a:r>
              <a:rPr lang="en-US" sz="2400" b="1" dirty="0" smtClean="0"/>
              <a:t>IB learners </a:t>
            </a:r>
            <a:r>
              <a:rPr lang="en-US" sz="2400" dirty="0" smtClean="0"/>
              <a:t>encompassing all the propensities – it will </a:t>
            </a:r>
            <a:r>
              <a:rPr lang="en-US" sz="2400" b="1" dirty="0" smtClean="0"/>
              <a:t>Balanced</a:t>
            </a:r>
            <a:r>
              <a:rPr lang="en-US" sz="2400" dirty="0" smtClean="0"/>
              <a:t> that we as a class will focus on most intently this year.  I truly believe that it is crucial for students to understand the importance of intellectual, physical and emotional balance.  They need to achieve all three of these components to become the best possible person for themselves and for society.  Too often as teachers we focus only on academics and forget there is so much more that makes our students who they are.  </a:t>
            </a:r>
          </a:p>
          <a:p>
            <a:pPr marL="0" indent="0">
              <a:buNone/>
            </a:pPr>
            <a:r>
              <a:rPr lang="en-US" sz="2400" dirty="0"/>
              <a:t> </a:t>
            </a:r>
            <a:r>
              <a:rPr lang="en-US" sz="2400" dirty="0" smtClean="0"/>
              <a:t>    We will work hard in this class, but hard does not mean bad.  As one wise person once quoted……’Anything worth doing, is worth doing right’.   </a:t>
            </a:r>
          </a:p>
          <a:p>
            <a:pPr marL="0" indent="0">
              <a:buNone/>
            </a:pPr>
            <a:endParaRPr lang="en-US" sz="2400" dirty="0"/>
          </a:p>
        </p:txBody>
      </p:sp>
    </p:spTree>
    <p:extLst>
      <p:ext uri="{BB962C8B-B14F-4D97-AF65-F5344CB8AC3E}">
        <p14:creationId xmlns:p14="http://schemas.microsoft.com/office/powerpoint/2010/main" val="10688694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TotalTime>
  <Words>475</Words>
  <Application>Microsoft Office PowerPoint</Application>
  <PresentationFormat>On-screen Show (4:3)</PresentationFormat>
  <Paragraphs>19</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 Mrs. Newell Room 413 newell@owosso.k12.mi.us Phone  (989) 729-5575</vt:lpstr>
      <vt:lpstr>Mrs. Newell Syllabus Continued…</vt:lpstr>
    </vt:vector>
  </TitlesOfParts>
  <Company>Owosso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Mrs. Newell Room 413 newell@owosso.k12.mi.us Phone  (989) 729-5575</dc:title>
  <dc:creator>Allison R. Newell</dc:creator>
  <cp:lastModifiedBy>Allison R. Newell</cp:lastModifiedBy>
  <cp:revision>6</cp:revision>
  <cp:lastPrinted>2013-08-29T13:57:47Z</cp:lastPrinted>
  <dcterms:created xsi:type="dcterms:W3CDTF">2013-08-28T18:25:01Z</dcterms:created>
  <dcterms:modified xsi:type="dcterms:W3CDTF">2013-11-06T18:59:55Z</dcterms:modified>
</cp:coreProperties>
</file>